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8"/>
  </p:notesMasterIdLst>
  <p:sldIdLst>
    <p:sldId id="432" r:id="rId2"/>
    <p:sldId id="429" r:id="rId3"/>
    <p:sldId id="334" r:id="rId4"/>
    <p:sldId id="430" r:id="rId5"/>
    <p:sldId id="445" r:id="rId6"/>
    <p:sldId id="262" r:id="rId7"/>
    <p:sldId id="263" r:id="rId8"/>
    <p:sldId id="264" r:id="rId9"/>
    <p:sldId id="331" r:id="rId10"/>
    <p:sldId id="435" r:id="rId11"/>
    <p:sldId id="437" r:id="rId12"/>
    <p:sldId id="438" r:id="rId13"/>
    <p:sldId id="439" r:id="rId14"/>
    <p:sldId id="446" r:id="rId15"/>
    <p:sldId id="447" r:id="rId16"/>
    <p:sldId id="448" r:id="rId17"/>
    <p:sldId id="443" r:id="rId18"/>
    <p:sldId id="440" r:id="rId19"/>
    <p:sldId id="441" r:id="rId20"/>
    <p:sldId id="442" r:id="rId21"/>
    <p:sldId id="449" r:id="rId22"/>
    <p:sldId id="380" r:id="rId23"/>
    <p:sldId id="391" r:id="rId24"/>
    <p:sldId id="281" r:id="rId25"/>
    <p:sldId id="389" r:id="rId26"/>
    <p:sldId id="390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9"/>
    <p:restoredTop sz="94609"/>
  </p:normalViewPr>
  <p:slideViewPr>
    <p:cSldViewPr snapToGrid="0">
      <p:cViewPr varScale="1">
        <p:scale>
          <a:sx n="196" d="100"/>
          <a:sy n="196" d="100"/>
        </p:scale>
        <p:origin x="704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habr.com/ru/companies/otus/articles/71276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583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Join, exists, </a:t>
            </a:r>
            <a:r>
              <a:rPr lang="ru-RU" spc="-10" dirty="0">
                <a:solidFill>
                  <a:srgbClr val="FFFFFF"/>
                </a:solidFill>
              </a:rPr>
              <a:t>вложенные запросы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Индексы предоставляют путь для быстрого поиска данных. </a:t>
            </a:r>
          </a:p>
          <a:p>
            <a:br>
              <a:rPr lang="ru-RU" dirty="0"/>
            </a:br>
            <a:r>
              <a:rPr lang="ru-RU" dirty="0"/>
              <a:t>Если вы создадите </a:t>
            </a:r>
            <a:r>
              <a:rPr lang="ru-RU" b="1" dirty="0"/>
              <a:t>индекс по первичному ключу</a:t>
            </a:r>
            <a:r>
              <a:rPr lang="ru-RU" dirty="0"/>
              <a:t>, а затем будете искать строку с данными, то </a:t>
            </a:r>
            <a:r>
              <a:rPr lang="en-US" dirty="0"/>
              <a:t>SQL Server </a:t>
            </a:r>
            <a:r>
              <a:rPr lang="ru-RU" b="1" dirty="0"/>
              <a:t>сначала найдет значение индекса</a:t>
            </a:r>
            <a:r>
              <a:rPr lang="ru-RU" dirty="0"/>
              <a:t>, а </a:t>
            </a:r>
            <a:r>
              <a:rPr lang="ru-RU" b="1" dirty="0"/>
              <a:t>затем использует индекс </a:t>
            </a:r>
            <a:r>
              <a:rPr lang="ru-RU" dirty="0"/>
              <a:t>для быстрого нахождения всей строки с данными. </a:t>
            </a:r>
          </a:p>
          <a:p>
            <a:endParaRPr lang="ru-RU" dirty="0"/>
          </a:p>
          <a:p>
            <a:r>
              <a:rPr lang="ru-RU" b="1" dirty="0"/>
              <a:t>Без индекса будет выполнен полный просмотр (сканирование) всех строк таблицы!</a:t>
            </a:r>
          </a:p>
          <a:p>
            <a:endParaRPr lang="ru-RU" dirty="0"/>
          </a:p>
          <a:p>
            <a:r>
              <a:rPr lang="ru-RU" dirty="0"/>
              <a:t>Вы можете создать индекс на большинстве столбцов таблицы или представления. </a:t>
            </a:r>
          </a:p>
          <a:p>
            <a:r>
              <a:rPr lang="ru-RU" dirty="0"/>
              <a:t>Исключением являются столбцы с типами данных для хранения больших объектов (</a:t>
            </a:r>
            <a:r>
              <a:rPr lang="en-US" dirty="0"/>
              <a:t>LOB), </a:t>
            </a:r>
            <a:r>
              <a:rPr lang="ru-RU" dirty="0"/>
              <a:t>таких как </a:t>
            </a:r>
            <a:r>
              <a:rPr lang="en-US" dirty="0"/>
              <a:t>image, text </a:t>
            </a:r>
            <a:r>
              <a:rPr lang="ru-RU" dirty="0"/>
              <a:t>или </a:t>
            </a:r>
            <a:r>
              <a:rPr lang="en-US" dirty="0"/>
              <a:t>varchar(max).</a:t>
            </a:r>
          </a:p>
        </p:txBody>
      </p:sp>
    </p:spTree>
    <p:extLst>
      <p:ext uri="{BB962C8B-B14F-4D97-AF65-F5344CB8AC3E}">
        <p14:creationId xmlns:p14="http://schemas.microsoft.com/office/powerpoint/2010/main" val="38649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Кластеризованный индекс.</a:t>
            </a:r>
            <a:br>
              <a:rPr lang="ru-RU" dirty="0"/>
            </a:br>
            <a:r>
              <a:rPr lang="ru-RU" dirty="0"/>
              <a:t>Кластеризованный индекс хранит реальные строки данных в листьях индекса. Это означает что строка данных, связанная со значение ключа, будет храниться в самом индексе. Все значения отсортированы в определенном порядке либо возрастания, либо убывания. Таким образом, таблица или представление </a:t>
            </a:r>
            <a:r>
              <a:rPr lang="ru-RU" b="1" dirty="0"/>
              <a:t>может иметь только один кластеризованный индекс</a:t>
            </a:r>
            <a:r>
              <a:rPr lang="ru-RU" dirty="0"/>
              <a:t>. </a:t>
            </a:r>
          </a:p>
          <a:p>
            <a:r>
              <a:rPr lang="ru-RU" dirty="0"/>
              <a:t>Таблица не имеющая </a:t>
            </a:r>
            <a:r>
              <a:rPr lang="ru-RU" dirty="0" err="1"/>
              <a:t>кластеризованного</a:t>
            </a:r>
            <a:r>
              <a:rPr lang="ru-RU" dirty="0"/>
              <a:t> индекса называется кучей.</a:t>
            </a:r>
          </a:p>
          <a:p>
            <a:endParaRPr lang="ru-RU" dirty="0"/>
          </a:p>
          <a:p>
            <a:r>
              <a:rPr lang="ru-RU" b="1" dirty="0"/>
              <a:t>Составной индекс</a:t>
            </a:r>
            <a:endParaRPr lang="ru-RU" dirty="0"/>
          </a:p>
          <a:p>
            <a:r>
              <a:rPr lang="ru-RU" dirty="0"/>
              <a:t>Может содержать до 16 столбцов, но их общая длина ограничена 900 байтами. Как кластеризованный, так и некластеризованный индексы могут быть составными.</a:t>
            </a:r>
          </a:p>
          <a:p>
            <a:endParaRPr lang="ru-RU" dirty="0"/>
          </a:p>
          <a:p>
            <a:r>
              <a:rPr lang="ru-RU" b="1" dirty="0"/>
              <a:t>Уникальный индекс</a:t>
            </a:r>
            <a:endParaRPr lang="ru-RU" dirty="0"/>
          </a:p>
          <a:p>
            <a:r>
              <a:rPr lang="ru-RU" dirty="0"/>
              <a:t>Такой индекс обеспечивает уникальность каждого значения в индексируемом столбце. Если индекс составной, то уникальность распространяется на все столбцы индекса, но не на каждый отдельный столбец.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1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Автоматические 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Первичный ключ</a:t>
            </a:r>
          </a:p>
          <a:p>
            <a:r>
              <a:rPr lang="ru-RU" dirty="0"/>
              <a:t>Когда вы определяете первичный ключ на один или несколько столбцов, то </a:t>
            </a:r>
            <a:r>
              <a:rPr lang="en-US" dirty="0"/>
              <a:t>SQL Server </a:t>
            </a:r>
            <a:r>
              <a:rPr lang="ru-RU" dirty="0"/>
              <a:t>автоматически создаёт </a:t>
            </a:r>
            <a:r>
              <a:rPr lang="ru-RU" b="1" dirty="0"/>
              <a:t>уникальный кластеризованный индекс.</a:t>
            </a:r>
          </a:p>
          <a:p>
            <a:endParaRPr lang="ru-RU" dirty="0"/>
          </a:p>
          <a:p>
            <a:r>
              <a:rPr lang="ru-RU" b="1" dirty="0"/>
              <a:t>Уникальность значений</a:t>
            </a:r>
          </a:p>
          <a:p>
            <a:r>
              <a:rPr lang="ru-RU" dirty="0"/>
              <a:t>Когда вы определяете ограничение на уникальность значений, тогда </a:t>
            </a:r>
            <a:r>
              <a:rPr lang="en-US" dirty="0"/>
              <a:t>SQL Server </a:t>
            </a:r>
            <a:r>
              <a:rPr lang="ru-RU" dirty="0"/>
              <a:t>автоматически создает </a:t>
            </a:r>
            <a:r>
              <a:rPr lang="ru-RU" b="1" dirty="0"/>
              <a:t>уникальный некластеризованный индекс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0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8AB-E2FA-0A49-A6CD-4E6172AA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Подзапросы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90EA-5F1B-4B4F-96C8-5A263A2C985D}"/>
              </a:ext>
            </a:extLst>
          </p:cNvPr>
          <p:cNvSpPr txBox="1"/>
          <p:nvPr/>
        </p:nvSpPr>
        <p:spPr>
          <a:xfrm>
            <a:off x="500550" y="1160735"/>
            <a:ext cx="7515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подзапрос — это </a:t>
            </a:r>
            <a:r>
              <a:rPr lang="en-US" dirty="0"/>
              <a:t>SELECT-</a:t>
            </a:r>
            <a:r>
              <a:rPr lang="ru-RU" dirty="0"/>
              <a:t>запрос, вложенный в другой запрос</a:t>
            </a:r>
          </a:p>
          <a:p>
            <a:endParaRPr lang="ru-RU" dirty="0"/>
          </a:p>
          <a:p>
            <a:r>
              <a:rPr lang="ru-RU" b="0" i="0" u="none" strike="noStrike" dirty="0">
                <a:solidFill>
                  <a:srgbClr val="180620"/>
                </a:solidFill>
                <a:effectLst/>
                <a:latin typeface="MuseoSansCyrl-300"/>
              </a:rPr>
              <a:t>Пример такой задачи — выборка всех записей со значением больше среднего по всей таблице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ED88E-F3EE-3041-89EB-3B68024D54EC}"/>
              </a:ext>
            </a:extLst>
          </p:cNvPr>
          <p:cNvSpPr txBox="1"/>
          <p:nvPr/>
        </p:nvSpPr>
        <p:spPr>
          <a:xfrm>
            <a:off x="577174" y="2224391"/>
            <a:ext cx="43027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-- Выбрать номера билетов </a:t>
            </a:r>
          </a:p>
          <a:p>
            <a:r>
              <a:rPr lang="ru-RU" dirty="0"/>
              <a:t>-- стоимость которых выше среднего по таблице </a:t>
            </a:r>
          </a:p>
          <a:p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/>
              <a:t> amount &gt;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avg(amount)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endParaRPr lang="ru-RU" dirty="0"/>
          </a:p>
          <a:p>
            <a:r>
              <a:rPr lang="ru-RU" dirty="0"/>
              <a:t>	            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</a:t>
            </a:r>
            <a:r>
              <a:rPr lang="en-US" dirty="0"/>
              <a:t> 10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37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между таблицами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4A13C-5835-674C-BAD5-6C273D5C80E0}"/>
              </a:ext>
            </a:extLst>
          </p:cNvPr>
          <p:cNvSpPr txBox="1"/>
          <p:nvPr/>
        </p:nvSpPr>
        <p:spPr>
          <a:xfrm>
            <a:off x="500550" y="1426624"/>
            <a:ext cx="4878259" cy="281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t.passanger_name</a:t>
            </a:r>
            <a:r>
              <a:rPr lang="en-US" sz="1800" dirty="0"/>
              <a:t>, </a:t>
            </a:r>
            <a:r>
              <a:rPr lang="en-US" sz="1800" dirty="0" err="1"/>
              <a:t>b.book_date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tickets 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sz="1800" dirty="0"/>
              <a:t> bookings b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sz="1800" dirty="0"/>
              <a:t> </a:t>
            </a:r>
            <a:r>
              <a:rPr lang="en-US" sz="1800" dirty="0" err="1"/>
              <a:t>t.book_ref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= </a:t>
            </a:r>
            <a:r>
              <a:rPr lang="en-US" sz="1800" dirty="0" err="1">
                <a:solidFill>
                  <a:schemeClr val="tx1"/>
                </a:solidFill>
              </a:rPr>
              <a:t>b.book_ref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b.book_date</a:t>
            </a:r>
            <a:r>
              <a:rPr lang="en-US" sz="1800" dirty="0"/>
              <a:t> &gt;=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‘2017-06-01’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t.passanger_name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‘%VLADIMIR%’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3187F-6898-5442-BB06-5FDB8FE01E2A}"/>
              </a:ext>
            </a:extLst>
          </p:cNvPr>
          <p:cNvGrpSpPr/>
          <p:nvPr/>
        </p:nvGrpSpPr>
        <p:grpSpPr>
          <a:xfrm>
            <a:off x="5566405" y="1890843"/>
            <a:ext cx="3454745" cy="1655233"/>
            <a:chOff x="4231540" y="1391489"/>
            <a:chExt cx="3454745" cy="1655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969659-183E-6C4C-9B23-DFDA6076F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32" t="73856" r="57443"/>
            <a:stretch/>
          </p:blipFill>
          <p:spPr>
            <a:xfrm>
              <a:off x="4231540" y="1391489"/>
              <a:ext cx="1812579" cy="1655233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1649CD-5E54-104F-A176-680279C3F980}"/>
                </a:ext>
              </a:extLst>
            </p:cNvPr>
            <p:cNvSpPr/>
            <p:nvPr/>
          </p:nvSpPr>
          <p:spPr>
            <a:xfrm>
              <a:off x="4396902" y="1979156"/>
              <a:ext cx="145915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B977F-F253-0A4E-A688-02D8B25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82" t="77024" r="40080" b="4353"/>
            <a:stretch/>
          </p:blipFill>
          <p:spPr>
            <a:xfrm>
              <a:off x="6037634" y="1589089"/>
              <a:ext cx="1648651" cy="117901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CDEAAE2-C484-B640-B3D8-5D51E4D29040}"/>
                </a:ext>
              </a:extLst>
            </p:cNvPr>
            <p:cNvSpPr/>
            <p:nvPr/>
          </p:nvSpPr>
          <p:spPr>
            <a:xfrm>
              <a:off x="6274926" y="1938645"/>
              <a:ext cx="123217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AD51EF-0E65-A145-8A51-6732C27271AB}"/>
              </a:ext>
            </a:extLst>
          </p:cNvPr>
          <p:cNvSpPr/>
          <p:nvPr/>
        </p:nvSpPr>
        <p:spPr>
          <a:xfrm>
            <a:off x="553409" y="2224391"/>
            <a:ext cx="1820140" cy="29813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3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бывает </a:t>
            </a:r>
            <a:r>
              <a:rPr lang="en-US" dirty="0"/>
              <a:t>join</a:t>
            </a:r>
          </a:p>
        </p:txBody>
      </p:sp>
      <p:pic>
        <p:nvPicPr>
          <p:cNvPr id="1030" name="Picture 6" descr="PostgreSQL Joins">
            <a:extLst>
              <a:ext uri="{FF2B5EF4-FFF2-40B4-BE49-F238E27FC236}">
                <a16:creationId xmlns:a16="http://schemas.microsoft.com/office/drawing/2014/main" id="{69305D18-097A-9B44-9A4F-89D02E7D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63" y="969178"/>
            <a:ext cx="6894073" cy="41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3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несколькими таблицами: </a:t>
            </a:r>
            <a:r>
              <a:rPr lang="en-US" dirty="0"/>
              <a:t>UNION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объединение)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E0C44-C390-5F44-846D-86D526A93606}"/>
              </a:ext>
            </a:extLst>
          </p:cNvPr>
          <p:cNvSpPr txBox="1"/>
          <p:nvPr/>
        </p:nvSpPr>
        <p:spPr>
          <a:xfrm>
            <a:off x="500551" y="1426624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Объединение таблиц оператором </a:t>
            </a:r>
            <a:r>
              <a:rPr lang="en-US" b="0" i="0" u="none" strike="noStrike" dirty="0">
                <a:effectLst/>
                <a:latin typeface="font500"/>
              </a:rPr>
              <a:t>UNION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выполняется для таблиц никак не связанных, но со схожей структурой.</a:t>
            </a:r>
            <a:endParaRPr lang="en-US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ru-RU" dirty="0">
                <a:effectLst/>
                <a:latin typeface="Roboto" panose="02000000000000000000" pitchFamily="2" charset="0"/>
              </a:rPr>
              <a:t>выведем номера рейсов, которые вылетали или прилетали в московские аэропорты </a:t>
            </a:r>
            <a:endParaRPr lang="ru-RU" sz="11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822B3-ADFE-C547-A579-ABB70C06C1C1}"/>
              </a:ext>
            </a:extLst>
          </p:cNvPr>
          <p:cNvSpPr txBox="1"/>
          <p:nvPr/>
        </p:nvSpPr>
        <p:spPr>
          <a:xfrm>
            <a:off x="500550" y="2464340"/>
            <a:ext cx="6995826" cy="23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departure_airport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'departure'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f.departure_airport</a:t>
            </a:r>
            <a:r>
              <a:rPr lang="en-US" dirty="0"/>
              <a:t> 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'Moscow’ 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arrival_airport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'arrival'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f.arrival_airport</a:t>
            </a:r>
            <a:r>
              <a:rPr lang="ru-RU" dirty="0"/>
              <a:t> </a:t>
            </a:r>
            <a:r>
              <a:rPr lang="en-US" dirty="0"/>
              <a:t>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'Moscow'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E4ECC6-6C41-514D-A36B-A25301CF8EF4}"/>
              </a:ext>
            </a:extLst>
          </p:cNvPr>
          <p:cNvSpPr/>
          <p:nvPr/>
        </p:nvSpPr>
        <p:spPr>
          <a:xfrm>
            <a:off x="500550" y="2522524"/>
            <a:ext cx="6931382" cy="985919"/>
          </a:xfrm>
          <a:prstGeom prst="roundRect">
            <a:avLst>
              <a:gd name="adj" fmla="val 10585"/>
            </a:avLst>
          </a:prstGeom>
          <a:solidFill>
            <a:schemeClr val="accent1">
              <a:alpha val="232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88EF03-2AAE-B24B-8FDB-D2A162730520}"/>
              </a:ext>
            </a:extLst>
          </p:cNvPr>
          <p:cNvSpPr/>
          <p:nvPr/>
        </p:nvSpPr>
        <p:spPr>
          <a:xfrm>
            <a:off x="500550" y="3826857"/>
            <a:ext cx="6931382" cy="985919"/>
          </a:xfrm>
          <a:prstGeom prst="roundRect">
            <a:avLst>
              <a:gd name="adj" fmla="val 10585"/>
            </a:avLst>
          </a:prstGeom>
          <a:solidFill>
            <a:schemeClr val="accent6">
              <a:alpha val="232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and HAVING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E0C44-C390-5F44-846D-86D526A93606}"/>
              </a:ext>
            </a:extLst>
          </p:cNvPr>
          <p:cNvSpPr txBox="1"/>
          <p:nvPr/>
        </p:nvSpPr>
        <p:spPr>
          <a:xfrm>
            <a:off x="500551" y="1426624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333333"/>
                </a:solidFill>
                <a:effectLst/>
                <a:latin typeface="font500"/>
              </a:rPr>
              <a:t>WHERE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используется для фильтрации записей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до группировки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, отсеивая те, которые не удовлетворяют заданному критерию</a:t>
            </a:r>
            <a:r>
              <a:rPr lang="ru-RU" dirty="0">
                <a:solidFill>
                  <a:srgbClr val="333333"/>
                </a:solidFill>
                <a:latin typeface="font500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а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font500"/>
              </a:rPr>
              <a:t>HAVING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применяется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после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группировки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 позволяет </a:t>
            </a:r>
            <a:r>
              <a:rPr lang="ru-RU" b="0" i="1" u="none" strike="noStrike" dirty="0">
                <a:solidFill>
                  <a:srgbClr val="333333"/>
                </a:solidFill>
                <a:effectLst/>
                <a:latin typeface="font500"/>
              </a:rPr>
              <a:t>фильтровать группы записей по агрегированным значениям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, получаемым с помощью функций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SUM, AVG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или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COUNT</a:t>
            </a:r>
            <a:endParaRPr lang="ru-RU" sz="11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FDF2C-89F1-F443-B30A-63A6DE8F14F7}"/>
              </a:ext>
            </a:extLst>
          </p:cNvPr>
          <p:cNvSpPr txBox="1"/>
          <p:nvPr/>
        </p:nvSpPr>
        <p:spPr>
          <a:xfrm>
            <a:off x="500550" y="2522524"/>
            <a:ext cx="2991525" cy="19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flight_no</a:t>
            </a:r>
            <a:r>
              <a:rPr lang="en-US" dirty="0"/>
              <a:t>)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f.status</a:t>
            </a:r>
            <a:r>
              <a:rPr lang="en-US" dirty="0"/>
              <a:t> = 'Scheduled'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GROUP BY </a:t>
            </a:r>
            <a:r>
              <a:rPr lang="en-US" dirty="0" err="1"/>
              <a:t>flight_no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HAVING</a:t>
            </a:r>
            <a:r>
              <a:rPr lang="en-US" dirty="0"/>
              <a:t> count(</a:t>
            </a:r>
            <a:r>
              <a:rPr lang="en-US" dirty="0" err="1"/>
              <a:t>flight_no</a:t>
            </a:r>
            <a:r>
              <a:rPr lang="en-US" dirty="0"/>
              <a:t>) &gt; 20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ORDER BY </a:t>
            </a:r>
            <a:r>
              <a:rPr lang="en-US" dirty="0" err="1"/>
              <a:t>flight_no</a:t>
            </a:r>
            <a:r>
              <a:rPr lang="en-US" dirty="0"/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FD965-7121-114D-B5A2-372A99E4B19C}"/>
              </a:ext>
            </a:extLst>
          </p:cNvPr>
          <p:cNvSpPr txBox="1"/>
          <p:nvPr/>
        </p:nvSpPr>
        <p:spPr>
          <a:xfrm>
            <a:off x="3540867" y="3248218"/>
            <a:ext cx="300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фильтрация данных по условию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273F-5A41-A447-822C-B2E8A34E35D4}"/>
              </a:ext>
            </a:extLst>
          </p:cNvPr>
          <p:cNvSpPr txBox="1"/>
          <p:nvPr/>
        </p:nvSpPr>
        <p:spPr>
          <a:xfrm>
            <a:off x="3540867" y="3854575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фильтрация результатов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5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18 июля</a:t>
            </a:r>
          </a:p>
          <a:p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Оконные функции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en-US" sz="2000" dirty="0"/>
              <a:t>Join, exists, </a:t>
            </a:r>
            <a:r>
              <a:rPr lang="ru-RU" sz="2000" dirty="0"/>
              <a:t>вложенные запросы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65FAE899-ADB0-F24D-B05E-E7AC4DD9AB2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5" y="16842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Ключи первичные и вторичные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73825" y="2163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73825" y="264177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Подзапросы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5992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5" y="1393624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5" y="1872375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5" y="2351126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5" y="2829877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5" y="40780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308628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4" idx="1"/>
          </p:cNvCxnSpPr>
          <p:nvPr/>
        </p:nvCxnSpPr>
        <p:spPr>
          <a:xfrm rot="10800000" flipV="1">
            <a:off x="773825" y="3787379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5" y="31205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5" y="4266131"/>
            <a:ext cx="12700" cy="47875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79700364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бывают связи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объединением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Связи между таблицами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9348</TotalTime>
  <Words>1115</Words>
  <Application>Microsoft Macintosh PowerPoint</Application>
  <PresentationFormat>On-screen Show (16:9)</PresentationFormat>
  <Paragraphs>196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MuseoSansCyrl-300</vt:lpstr>
      <vt:lpstr>Roboto</vt:lpstr>
      <vt:lpstr>Roboto</vt:lpstr>
      <vt:lpstr>font500</vt:lpstr>
      <vt:lpstr>Светлая тема</vt:lpstr>
      <vt:lpstr>ML Basic Join, exists, вложенные запросы</vt:lpstr>
      <vt:lpstr>Проверить, идет ли запись</vt:lpstr>
      <vt:lpstr>ML Basic Join, exists, вложенные запросы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Связи между таблицами</vt:lpstr>
      <vt:lpstr>Реляционная модель</vt:lpstr>
      <vt:lpstr>Ключи</vt:lpstr>
      <vt:lpstr>Первичный ключ</vt:lpstr>
      <vt:lpstr>Внешний ключ</vt:lpstr>
      <vt:lpstr>Индекс</vt:lpstr>
      <vt:lpstr>Индекс</vt:lpstr>
      <vt:lpstr>Автоматические индексы</vt:lpstr>
      <vt:lpstr>Подзапросы</vt:lpstr>
      <vt:lpstr>Связь между таблицами</vt:lpstr>
      <vt:lpstr>Какой бывает join</vt:lpstr>
      <vt:lpstr>Работа с несколькими таблицами: UNION (объединение)</vt:lpstr>
      <vt:lpstr>WHERE and HAVING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72</cp:revision>
  <cp:lastPrinted>2023-12-12T08:59:19Z</cp:lastPrinted>
  <dcterms:modified xsi:type="dcterms:W3CDTF">2024-07-16T14:10:19Z</dcterms:modified>
</cp:coreProperties>
</file>